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  <p:sldMasterId id="2147483696" r:id="rId3"/>
  </p:sldMasterIdLst>
  <p:notesMasterIdLst>
    <p:notesMasterId r:id="rId13"/>
  </p:notesMasterIdLst>
  <p:handoutMasterIdLst>
    <p:handoutMasterId r:id="rId14"/>
  </p:handoutMasterIdLst>
  <p:sldIdLst>
    <p:sldId id="256" r:id="rId4"/>
    <p:sldId id="257" r:id="rId5"/>
    <p:sldId id="260" r:id="rId6"/>
    <p:sldId id="268" r:id="rId7"/>
    <p:sldId id="258" r:id="rId8"/>
    <p:sldId id="267" r:id="rId9"/>
    <p:sldId id="266" r:id="rId10"/>
    <p:sldId id="264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1426"/>
  </p:normalViewPr>
  <p:slideViewPr>
    <p:cSldViewPr snapToGrid="0" snapToObjects="1">
      <p:cViewPr varScale="1">
        <p:scale>
          <a:sx n="67" d="100"/>
          <a:sy n="67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43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531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43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only section that requires a confirmation of the answer. After you click on Next, click</a:t>
            </a:r>
            <a:r>
              <a:rPr lang="en-US" baseline="0" dirty="0" smtClean="0"/>
              <a:t> on Okay. </a:t>
            </a:r>
            <a:r>
              <a:rPr lang="en-US" baseline="0" smtClean="0"/>
              <a:t>If you forget to click on Okay, you will waste time because you will get a message screen that sends you back to the Okay button.</a:t>
            </a:r>
            <a:endParaRPr lang="en-US" dirty="0" smtClean="0"/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308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55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51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58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246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2328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696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657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31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11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6065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98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730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453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413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7652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354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0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09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488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9053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84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37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smtClean="0"/>
              <a:t>Listening Section</a:t>
            </a:r>
            <a:endParaRPr lang="en-US" sz="44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91543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Connections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A </a:t>
            </a:r>
            <a:r>
              <a:rPr lang="en-US" sz="3600" i="1" dirty="0"/>
              <a:t>connections</a:t>
            </a:r>
            <a:r>
              <a:rPr lang="en-US" sz="3600" dirty="0"/>
              <a:t> question asks you to relate ideas in a lecture or discussion by filling in a chart</a:t>
            </a:r>
            <a:r>
              <a:rPr lang="en-US" sz="3600" dirty="0" smtClean="0"/>
              <a:t>. You will usually be asked to compare, classify, or identify a sequence.</a:t>
            </a: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b="1" dirty="0" smtClean="0"/>
              <a:t>1 Look for classifications in your notes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379912"/>
            <a:ext cx="10515600" cy="527026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Mimicry </a:t>
            </a:r>
            <a:r>
              <a:rPr lang="mr-IN" sz="3200" dirty="0" smtClean="0">
                <a:latin typeface="Chalkduster" charset="0"/>
                <a:ea typeface="Chalkduster" charset="0"/>
                <a:cs typeface="Chalkduster" charset="0"/>
              </a:rPr>
              <a:t>–</a:t>
            </a: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 model/mimic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Model-bad taste, bad smell, sting, bite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200" dirty="0">
              <a:latin typeface="Chalkduster" charset="0"/>
              <a:ea typeface="Chalkduster" charset="0"/>
              <a:cs typeface="Chalkduster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u="sng" dirty="0" smtClean="0">
                <a:latin typeface="Chalkduster" charset="0"/>
                <a:ea typeface="Chalkduster" charset="0"/>
                <a:cs typeface="Chalkduster" charset="0"/>
              </a:rPr>
              <a:t>Model	</a:t>
            </a: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	</a:t>
            </a:r>
            <a:r>
              <a:rPr lang="en-US" sz="3200" u="sng" dirty="0" smtClean="0">
                <a:latin typeface="Chalkduster" charset="0"/>
                <a:ea typeface="Chalkduster" charset="0"/>
                <a:cs typeface="Chalkduster" charset="0"/>
              </a:rPr>
              <a:t>Mimic</a:t>
            </a: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Monarch	</a:t>
            </a: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        Viceroy</a:t>
            </a:r>
            <a:endParaRPr lang="en-US" sz="3200" dirty="0" smtClean="0">
              <a:latin typeface="Chalkduster" charset="0"/>
              <a:ea typeface="Chalkduster" charset="0"/>
              <a:cs typeface="Chalkduster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Bumblebee	Beetle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Honeybee	Hoverfly</a:t>
            </a:r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2430" y="365124"/>
            <a:ext cx="8731370" cy="1325563"/>
          </a:xfrm>
        </p:spPr>
        <p:txBody>
          <a:bodyPr/>
          <a:lstStyle/>
          <a:p>
            <a:r>
              <a:rPr lang="en-US" b="1" dirty="0" smtClean="0"/>
              <a:t>2 Watch for a chart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60246"/>
              </p:ext>
            </p:extLst>
          </p:nvPr>
        </p:nvGraphicFramePr>
        <p:xfrm>
          <a:off x="2622430" y="1690687"/>
          <a:ext cx="6901132" cy="38819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23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2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5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029">
                <a:tc>
                  <a:txBody>
                    <a:bodyPr/>
                    <a:lstStyle/>
                    <a:p>
                      <a:r>
                        <a:rPr lang="en-US" sz="3200" b="1" baseline="0" dirty="0" smtClean="0"/>
                        <a:t>Insects</a:t>
                      </a:r>
                      <a:endParaRPr lang="en-US" sz="3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baseline="0" dirty="0" smtClean="0"/>
                        <a:t>Mimic</a:t>
                      </a:r>
                      <a:endParaRPr lang="en-US" sz="3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baseline="0" dirty="0" smtClean="0"/>
                        <a:t>Model</a:t>
                      </a:r>
                      <a:endParaRPr lang="en-US" sz="32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822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Viceroy butterfly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Brown spider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Hawk moth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Bumblebee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Biting ant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581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570" y="365125"/>
            <a:ext cx="9404230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3  Fill in the answers that you know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587782"/>
              </p:ext>
            </p:extLst>
          </p:nvPr>
        </p:nvGraphicFramePr>
        <p:xfrm>
          <a:off x="2846718" y="1253758"/>
          <a:ext cx="6780361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2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6298">
                <a:tc>
                  <a:txBody>
                    <a:bodyPr/>
                    <a:lstStyle/>
                    <a:p>
                      <a:r>
                        <a:rPr lang="en-US" sz="3200" b="1" baseline="0" dirty="0" smtClean="0"/>
                        <a:t>Insects</a:t>
                      </a:r>
                      <a:endParaRPr lang="en-US" sz="3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baseline="0" dirty="0" smtClean="0"/>
                        <a:t>Mimic</a:t>
                      </a:r>
                      <a:endParaRPr lang="en-US" sz="32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baseline="0" dirty="0" smtClean="0"/>
                        <a:t>Model</a:t>
                      </a:r>
                      <a:endParaRPr lang="en-US" sz="32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298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Viceroy butterfly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X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298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Brown spider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6298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Hawk moth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298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Bumblebee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X</a:t>
                      </a:r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298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Biting ant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570" y="155276"/>
            <a:ext cx="8971472" cy="1942666"/>
          </a:xfrm>
        </p:spPr>
        <p:txBody>
          <a:bodyPr>
            <a:normAutofit/>
          </a:bodyPr>
          <a:lstStyle/>
          <a:p>
            <a:r>
              <a:rPr lang="en-US" b="1" dirty="0" smtClean="0"/>
              <a:t>Question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3600" b="1" dirty="0" smtClean="0"/>
              <a:t>Indicate whether each insect below refers to a model or a mimic. Click in the correct box.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204172"/>
              </p:ext>
            </p:extLst>
          </p:nvPr>
        </p:nvGraphicFramePr>
        <p:xfrm>
          <a:off x="2122098" y="2398142"/>
          <a:ext cx="7781028" cy="4054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87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0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09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5736">
                <a:tc>
                  <a:txBody>
                    <a:bodyPr/>
                    <a:lstStyle/>
                    <a:p>
                      <a:r>
                        <a:rPr lang="en-US" sz="3600" b="1" baseline="0" dirty="0" smtClean="0"/>
                        <a:t>Insects</a:t>
                      </a:r>
                      <a:endParaRPr lang="en-US" sz="36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baseline="0" dirty="0" smtClean="0"/>
                        <a:t>Mimic</a:t>
                      </a:r>
                      <a:endParaRPr lang="en-US" sz="36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baseline="0" dirty="0" smtClean="0"/>
                        <a:t>Model</a:t>
                      </a:r>
                      <a:endParaRPr lang="en-US" sz="36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5736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Viceroy butterfly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5736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Brown spider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5736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Hawk moth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5736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Bumblebee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5736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Biting ant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  </a:t>
                      </a:r>
                      <a:endParaRPr lang="en-US" sz="32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116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570" y="365125"/>
            <a:ext cx="9404230" cy="1325563"/>
          </a:xfrm>
        </p:spPr>
        <p:txBody>
          <a:bodyPr/>
          <a:lstStyle/>
          <a:p>
            <a:r>
              <a:rPr lang="en-US" b="1" smtClean="0"/>
              <a:t>Answer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034324"/>
              </p:ext>
            </p:extLst>
          </p:nvPr>
        </p:nvGraphicFramePr>
        <p:xfrm>
          <a:off x="1949570" y="1690687"/>
          <a:ext cx="7573992" cy="39251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37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9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5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8029">
                <a:tc>
                  <a:txBody>
                    <a:bodyPr/>
                    <a:lstStyle/>
                    <a:p>
                      <a:r>
                        <a:rPr lang="en-US" sz="3600" b="1" baseline="0" dirty="0" smtClean="0"/>
                        <a:t>Insects</a:t>
                      </a:r>
                      <a:endParaRPr lang="en-US" sz="36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baseline="0" dirty="0" smtClean="0"/>
                        <a:t>Mimic</a:t>
                      </a:r>
                      <a:endParaRPr lang="en-US" sz="3600" b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baseline="0" dirty="0" smtClean="0"/>
                        <a:t>Model</a:t>
                      </a:r>
                      <a:endParaRPr lang="en-US" sz="36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822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Viceroy butterfly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    X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Brown spider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    X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Hawk moth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    X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Bumblebee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    X</a:t>
                      </a:r>
                      <a:endParaRPr lang="en-US" sz="3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9281"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Biting ant</a:t>
                      </a:r>
                      <a:endParaRPr lang="en-US" sz="3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600" baseline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aseline="0" dirty="0" smtClean="0"/>
                        <a:t>    X</a:t>
                      </a:r>
                      <a:endParaRPr lang="en-US" sz="3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37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751"/>
            <a:ext cx="10515600" cy="1325563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7314"/>
            <a:ext cx="10515600" cy="4469649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“So, the viceroy butterfly here is a mimic.”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</a:t>
            </a:r>
            <a:r>
              <a:rPr lang="mr-IN" sz="3600" dirty="0" smtClean="0"/>
              <a:t>…</a:t>
            </a:r>
            <a:r>
              <a:rPr lang="en-US" sz="3600" dirty="0" smtClean="0"/>
              <a:t>the hawk moth is harmless</a:t>
            </a:r>
            <a:r>
              <a:rPr lang="mr-IN" sz="3600" dirty="0" smtClean="0"/>
              <a:t>…</a:t>
            </a:r>
            <a:r>
              <a:rPr lang="en-US" sz="3600" dirty="0" smtClean="0"/>
              <a:t>bundle (of hairs) mimics a stinger.”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“A stinging bumblebee is another model insect</a:t>
            </a:r>
            <a:r>
              <a:rPr lang="en-US" sz="3600" dirty="0" smtClean="0"/>
              <a:t>.”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6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“</a:t>
            </a:r>
            <a:r>
              <a:rPr lang="mr-IN" sz="3600" dirty="0" smtClean="0"/>
              <a:t>…</a:t>
            </a:r>
            <a:r>
              <a:rPr lang="en-US" sz="3600" dirty="0" smtClean="0"/>
              <a:t>brownish spider mimic(s) an ant.”</a:t>
            </a: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9651780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1_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255</Words>
  <Application>Microsoft Office PowerPoint</Application>
  <PresentationFormat>Widescreen</PresentationFormat>
  <Paragraphs>86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Chalkduster</vt:lpstr>
      <vt:lpstr>Mangal</vt:lpstr>
      <vt:lpstr>Office Theme</vt:lpstr>
      <vt:lpstr>Retrospect</vt:lpstr>
      <vt:lpstr>1_Retrospect</vt:lpstr>
      <vt:lpstr>Review </vt:lpstr>
      <vt:lpstr>Connections</vt:lpstr>
      <vt:lpstr>1 Look for classifications in your notes </vt:lpstr>
      <vt:lpstr>2 Watch for a chart</vt:lpstr>
      <vt:lpstr>3  Fill in the answers that you know  </vt:lpstr>
      <vt:lpstr>Question Indicate whether each insect below refers to a model or a mimic. Click in the correct box.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62</cp:revision>
  <cp:lastPrinted>2018-07-10T20:23:20Z</cp:lastPrinted>
  <dcterms:created xsi:type="dcterms:W3CDTF">2017-10-11T17:59:39Z</dcterms:created>
  <dcterms:modified xsi:type="dcterms:W3CDTF">2019-09-04T14:12:55Z</dcterms:modified>
</cp:coreProperties>
</file>